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9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870" autoAdjust="0"/>
  </p:normalViewPr>
  <p:slideViewPr>
    <p:cSldViewPr>
      <p:cViewPr varScale="1">
        <p:scale>
          <a:sx n="89" d="100"/>
          <a:sy n="89" d="100"/>
        </p:scale>
        <p:origin x="-23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B05359-9B4B-45E3-A8F4-C0DBEB87CCEA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FEDBF-B0DB-4A0D-9992-8634841EB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422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2849" y="4135900"/>
            <a:ext cx="5027528" cy="411385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543" tIns="45272" rIns="90543" bIns="45272"/>
          <a:lstStyle/>
          <a:p>
            <a:pPr>
              <a:spcBef>
                <a:spcPct val="0"/>
              </a:spcBef>
            </a:pPr>
            <a:endParaRPr lang="en-US" altLang="en-US" sz="110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885054" y="8685856"/>
            <a:ext cx="2972950" cy="458145"/>
          </a:xfrm>
          <a:prstGeom prst="rect">
            <a:avLst/>
          </a:prstGeom>
        </p:spPr>
        <p:txBody>
          <a:bodyPr lIns="89151" tIns="44576" rIns="89151" bIns="44576"/>
          <a:lstStyle/>
          <a:p>
            <a:pPr defTabSz="915621">
              <a:defRPr/>
            </a:pPr>
            <a:fld id="{F37BE770-CB5C-4C42-BAFB-BD0D57D459FA}" type="slidenum">
              <a:rPr lang="en-US">
                <a:solidFill>
                  <a:prstClr val="black"/>
                </a:solidFill>
              </a:rPr>
              <a:pPr defTabSz="915621">
                <a:defRPr/>
              </a:pPr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885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7D023-FF48-4E68-BC3D-E5129378547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599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84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64436B28-3746-4FBE-82D3-E7105F0BC70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700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8EF12-946B-4FE1-AA0B-F04AF0EA53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303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4338" y="1371600"/>
            <a:ext cx="7815262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7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34200" y="6477000"/>
            <a:ext cx="2133600" cy="304800"/>
          </a:xfr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B2B9E13-B2BC-43E0-AB2D-1A18B5D29B0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635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04949" y="207963"/>
            <a:ext cx="720089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751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57949"/>
            <a:ext cx="2133600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51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48425"/>
            <a:ext cx="28956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51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48425"/>
            <a:ext cx="21336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809832-28A6-4A37-AF53-3ECEA7ACF6A0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2055" name="Picture 7" descr="3D NPC Logo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849" y="401636"/>
            <a:ext cx="1247775" cy="838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1814512" y="1239838"/>
            <a:ext cx="6643687" cy="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2195512" y="1325563"/>
            <a:ext cx="6510337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586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914400" indent="-3429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2pPr>
      <a:lvl3pPr marL="12573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e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e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emf"/><Relationship Id="rId5" Type="http://schemas.openxmlformats.org/officeDocument/2006/relationships/image" Target="../media/image2.emf"/><Relationship Id="rId15" Type="http://schemas.openxmlformats.org/officeDocument/2006/relationships/image" Target="../media/image7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emf"/><Relationship Id="rId1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4" name="Rectangle 28"/>
          <p:cNvSpPr>
            <a:spLocks noChangeArrowheads="1"/>
          </p:cNvSpPr>
          <p:nvPr/>
        </p:nvSpPr>
        <p:spPr bwMode="auto">
          <a:xfrm>
            <a:off x="514349" y="2317750"/>
            <a:ext cx="2543176" cy="4762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45720" tIns="136525" rIns="92075" bIns="136525" anchor="ctr" anchorCtr="1"/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200" b="1" dirty="0">
                <a:solidFill>
                  <a:srgbClr val="000000"/>
                </a:solidFill>
                <a:cs typeface="Times New Roman" pitchFamily="18" charset="0"/>
              </a:rPr>
              <a:t>JO BASIC TECHNICAL DEVELOPMENT &amp; LEADERSHIP</a:t>
            </a:r>
          </a:p>
        </p:txBody>
      </p:sp>
      <p:sp>
        <p:nvSpPr>
          <p:cNvPr id="2065" name="Rectangle 29"/>
          <p:cNvSpPr>
            <a:spLocks noChangeArrowheads="1"/>
          </p:cNvSpPr>
          <p:nvPr/>
        </p:nvSpPr>
        <p:spPr bwMode="auto">
          <a:xfrm>
            <a:off x="4464050" y="1695450"/>
            <a:ext cx="3124200" cy="5905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2075" tIns="136525" rIns="92075" bIns="136525" anchor="ctr" anchorCtr="1"/>
          <a:lstStyle/>
          <a:p>
            <a:pPr fontAlgn="base">
              <a:lnSpc>
                <a:spcPct val="75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000000"/>
                </a:solidFill>
                <a:cs typeface="Times New Roman" pitchFamily="18" charset="0"/>
              </a:rPr>
              <a:t>Primarily accessed between three and eleven years of commissioned service.  Enters BQC course (if not a 3105) prior to SC duty assignment.</a:t>
            </a:r>
          </a:p>
        </p:txBody>
      </p:sp>
      <p:sp>
        <p:nvSpPr>
          <p:cNvPr id="2066" name="Rectangle 30"/>
          <p:cNvSpPr>
            <a:spLocks noChangeArrowheads="1"/>
          </p:cNvSpPr>
          <p:nvPr/>
        </p:nvSpPr>
        <p:spPr bwMode="auto">
          <a:xfrm>
            <a:off x="2971800" y="2317750"/>
            <a:ext cx="2622550" cy="4762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2075" tIns="136525" rIns="92075" bIns="136525" anchor="ctr" anchorCtr="1"/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200" b="1" dirty="0">
                <a:solidFill>
                  <a:srgbClr val="000000"/>
                </a:solidFill>
                <a:cs typeface="Times New Roman" pitchFamily="18" charset="0"/>
              </a:rPr>
              <a:t>ADVANCED TECHNICAL PROFICIENCY &amp; LEADERSHIP</a:t>
            </a:r>
          </a:p>
        </p:txBody>
      </p:sp>
      <p:sp>
        <p:nvSpPr>
          <p:cNvPr id="2067" name="Rectangle 31"/>
          <p:cNvSpPr>
            <a:spLocks noChangeArrowheads="1"/>
          </p:cNvSpPr>
          <p:nvPr/>
        </p:nvSpPr>
        <p:spPr bwMode="auto">
          <a:xfrm>
            <a:off x="5581650" y="2317750"/>
            <a:ext cx="2578100" cy="4762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2075" tIns="136525" rIns="92075" bIns="136525" anchor="ctr" anchorCtr="1"/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200" b="1" dirty="0">
                <a:solidFill>
                  <a:srgbClr val="000000"/>
                </a:solidFill>
                <a:cs typeface="Times New Roman" pitchFamily="18" charset="0"/>
              </a:rPr>
              <a:t>SENIOR OFFICER DEVELOPMENT &amp; LEADERSHIP</a:t>
            </a:r>
          </a:p>
        </p:txBody>
      </p:sp>
      <p:sp>
        <p:nvSpPr>
          <p:cNvPr id="2068" name="Line 32"/>
          <p:cNvSpPr>
            <a:spLocks noChangeShapeType="1"/>
          </p:cNvSpPr>
          <p:nvPr/>
        </p:nvSpPr>
        <p:spPr bwMode="auto">
          <a:xfrm>
            <a:off x="4191000" y="211455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2069" name="AutoShape 33"/>
          <p:cNvSpPr>
            <a:spLocks noChangeArrowheads="1"/>
          </p:cNvSpPr>
          <p:nvPr/>
        </p:nvSpPr>
        <p:spPr bwMode="auto">
          <a:xfrm>
            <a:off x="1406525" y="3889375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solidFill>
                  <a:srgbClr val="000000"/>
                </a:solidFill>
                <a:cs typeface="Times New Roman" pitchFamily="18" charset="0"/>
              </a:rPr>
              <a:t>Shore/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solidFill>
                  <a:srgbClr val="000000"/>
                </a:solidFill>
                <a:cs typeface="Times New Roman" pitchFamily="18" charset="0"/>
              </a:rPr>
              <a:t>Internship</a:t>
            </a:r>
          </a:p>
        </p:txBody>
      </p:sp>
      <p:sp>
        <p:nvSpPr>
          <p:cNvPr id="2070" name="AutoShape 34"/>
          <p:cNvSpPr>
            <a:spLocks noChangeArrowheads="1"/>
          </p:cNvSpPr>
          <p:nvPr/>
        </p:nvSpPr>
        <p:spPr bwMode="auto">
          <a:xfrm>
            <a:off x="2778125" y="3889375"/>
            <a:ext cx="2209800" cy="493713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solidFill>
                  <a:srgbClr val="000000"/>
                </a:solidFill>
                <a:cs typeface="Times New Roman" pitchFamily="18" charset="0"/>
              </a:rPr>
              <a:t>Joint/OPLOG/Supply Chain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solidFill>
                  <a:srgbClr val="000000"/>
                </a:solidFill>
                <a:cs typeface="Times New Roman" pitchFamily="18" charset="0"/>
              </a:rPr>
              <a:t>or O-4 Operational Tour/ Reserve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solidFill>
                  <a:srgbClr val="000000"/>
                </a:solidFill>
                <a:cs typeface="Times New Roman" pitchFamily="18" charset="0"/>
              </a:rPr>
              <a:t>Management/NOSC Command/Staff</a:t>
            </a:r>
          </a:p>
        </p:txBody>
      </p:sp>
      <p:sp>
        <p:nvSpPr>
          <p:cNvPr id="2071" name="AutoShape 35"/>
          <p:cNvSpPr>
            <a:spLocks noChangeArrowheads="1"/>
          </p:cNvSpPr>
          <p:nvPr/>
        </p:nvSpPr>
        <p:spPr bwMode="auto">
          <a:xfrm>
            <a:off x="315686" y="3889375"/>
            <a:ext cx="405039" cy="381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solidFill>
                  <a:srgbClr val="000000"/>
                </a:solidFill>
                <a:cs typeface="Times New Roman" pitchFamily="18" charset="0"/>
              </a:rPr>
              <a:t>BQC</a:t>
            </a:r>
          </a:p>
        </p:txBody>
      </p:sp>
      <p:sp>
        <p:nvSpPr>
          <p:cNvPr id="2072" name="AutoShape 36"/>
          <p:cNvSpPr>
            <a:spLocks noChangeArrowheads="1"/>
          </p:cNvSpPr>
          <p:nvPr/>
        </p:nvSpPr>
        <p:spPr bwMode="auto">
          <a:xfrm>
            <a:off x="720725" y="3889375"/>
            <a:ext cx="704850" cy="381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solidFill>
                  <a:srgbClr val="000000"/>
                </a:solidFill>
                <a:cs typeface="Times New Roman" pitchFamily="18" charset="0"/>
              </a:rPr>
              <a:t>Operational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solidFill>
                  <a:srgbClr val="000000"/>
                </a:solidFill>
                <a:cs typeface="Times New Roman" pitchFamily="18" charset="0"/>
              </a:rPr>
              <a:t>Tour</a:t>
            </a:r>
          </a:p>
        </p:txBody>
      </p:sp>
      <p:sp>
        <p:nvSpPr>
          <p:cNvPr id="2073" name="AutoShape 37"/>
          <p:cNvSpPr>
            <a:spLocks noChangeArrowheads="1"/>
          </p:cNvSpPr>
          <p:nvPr/>
        </p:nvSpPr>
        <p:spPr bwMode="auto">
          <a:xfrm>
            <a:off x="2016125" y="3889375"/>
            <a:ext cx="673100" cy="381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solidFill>
                  <a:srgbClr val="000000"/>
                </a:solidFill>
                <a:cs typeface="Times New Roman" pitchFamily="18" charset="0"/>
              </a:rPr>
              <a:t>Operational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US" sz="900" b="1" baseline="30000" dirty="0">
                <a:solidFill>
                  <a:srgbClr val="000000"/>
                </a:solidFill>
                <a:cs typeface="Times New Roman" pitchFamily="18" charset="0"/>
              </a:rPr>
              <a:t>nd</a:t>
            </a:r>
            <a:r>
              <a:rPr lang="en-US" sz="900" b="1" dirty="0">
                <a:solidFill>
                  <a:srgbClr val="000000"/>
                </a:solidFill>
                <a:cs typeface="Times New Roman" pitchFamily="18" charset="0"/>
              </a:rPr>
              <a:t> Tour</a:t>
            </a:r>
          </a:p>
        </p:txBody>
      </p:sp>
      <p:sp>
        <p:nvSpPr>
          <p:cNvPr id="2074" name="AutoShape 38"/>
          <p:cNvSpPr>
            <a:spLocks noChangeArrowheads="1"/>
          </p:cNvSpPr>
          <p:nvPr/>
        </p:nvSpPr>
        <p:spPr bwMode="auto">
          <a:xfrm>
            <a:off x="5064125" y="3889375"/>
            <a:ext cx="1828800" cy="493713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solidFill>
                  <a:srgbClr val="000000"/>
                </a:solidFill>
                <a:cs typeface="Times New Roman" pitchFamily="18" charset="0"/>
              </a:rPr>
              <a:t>OPLOG/Reserve Policy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solidFill>
                  <a:srgbClr val="000000"/>
                </a:solidFill>
                <a:cs typeface="Times New Roman" pitchFamily="18" charset="0"/>
              </a:rPr>
              <a:t>and Management/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solidFill>
                  <a:srgbClr val="000000"/>
                </a:solidFill>
                <a:cs typeface="Times New Roman" pitchFamily="18" charset="0"/>
              </a:rPr>
              <a:t>Major Staff/O5 Command</a:t>
            </a:r>
          </a:p>
        </p:txBody>
      </p:sp>
      <p:sp>
        <p:nvSpPr>
          <p:cNvPr id="2075" name="AutoShape 39"/>
          <p:cNvSpPr>
            <a:spLocks noChangeArrowheads="1"/>
          </p:cNvSpPr>
          <p:nvPr/>
        </p:nvSpPr>
        <p:spPr bwMode="auto">
          <a:xfrm>
            <a:off x="415925" y="4424363"/>
            <a:ext cx="2116138" cy="234950"/>
          </a:xfrm>
          <a:prstGeom prst="roundRect">
            <a:avLst>
              <a:gd name="adj" fmla="val 16667"/>
            </a:avLst>
          </a:prstGeom>
          <a:solidFill>
            <a:srgbClr val="D3EBED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1" dirty="0">
                <a:solidFill>
                  <a:srgbClr val="000000"/>
                </a:solidFill>
                <a:cs typeface="Times New Roman" pitchFamily="18" charset="0"/>
              </a:rPr>
              <a:t>Warfare Qualification</a:t>
            </a:r>
          </a:p>
        </p:txBody>
      </p:sp>
      <p:sp>
        <p:nvSpPr>
          <p:cNvPr id="2076" name="AutoShape 40"/>
          <p:cNvSpPr>
            <a:spLocks noChangeArrowheads="1"/>
          </p:cNvSpPr>
          <p:nvPr/>
        </p:nvSpPr>
        <p:spPr bwMode="auto">
          <a:xfrm>
            <a:off x="6416674" y="4422775"/>
            <a:ext cx="454025" cy="233363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 smtClean="0">
                <a:solidFill>
                  <a:srgbClr val="000000"/>
                </a:solidFill>
                <a:cs typeface="Times New Roman" pitchFamily="18" charset="0"/>
              </a:rPr>
              <a:t>EDP</a:t>
            </a:r>
            <a:endParaRPr lang="en-US" sz="1000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grpSp>
        <p:nvGrpSpPr>
          <p:cNvPr id="5140" name="Group 41"/>
          <p:cNvGrpSpPr>
            <a:grpSpLocks/>
          </p:cNvGrpSpPr>
          <p:nvPr/>
        </p:nvGrpSpPr>
        <p:grpSpPr bwMode="auto">
          <a:xfrm>
            <a:off x="609600" y="1695450"/>
            <a:ext cx="3714751" cy="590550"/>
            <a:chOff x="224" y="1432"/>
            <a:chExt cx="2340" cy="297"/>
          </a:xfrm>
        </p:grpSpPr>
        <p:sp>
          <p:nvSpPr>
            <p:cNvPr id="2140" name="AutoShape 42"/>
            <p:cNvSpPr>
              <a:spLocks noChangeArrowheads="1"/>
            </p:cNvSpPr>
            <p:nvPr/>
          </p:nvSpPr>
          <p:spPr bwMode="auto">
            <a:xfrm>
              <a:off x="272" y="1432"/>
              <a:ext cx="2292" cy="297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b="1" dirty="0">
                  <a:solidFill>
                    <a:srgbClr val="000000"/>
                  </a:solidFill>
                  <a:cs typeface="Times New Roman" pitchFamily="18" charset="0"/>
                </a:rPr>
                <a:t>   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pitchFamily="18" charset="0"/>
                </a:rPr>
                <a:t>             Lateral </a:t>
              </a:r>
              <a:r>
                <a:rPr lang="en-US" sz="1200" b="1" dirty="0">
                  <a:solidFill>
                    <a:srgbClr val="000000"/>
                  </a:solidFill>
                  <a:cs typeface="Times New Roman" pitchFamily="18" charset="0"/>
                </a:rPr>
                <a:t>Transfers/</a:t>
              </a:r>
              <a:r>
                <a:rPr lang="en-US" sz="1200" b="1" dirty="0" err="1">
                  <a:solidFill>
                    <a:srgbClr val="000000"/>
                  </a:solidFill>
                  <a:cs typeface="Times New Roman" pitchFamily="18" charset="0"/>
                </a:rPr>
                <a:t>Redesigs</a:t>
              </a:r>
              <a:r>
                <a:rPr lang="en-US" sz="1200" b="1" dirty="0">
                  <a:solidFill>
                    <a:srgbClr val="000000"/>
                  </a:solidFill>
                  <a:cs typeface="Times New Roman" pitchFamily="18" charset="0"/>
                </a:rPr>
                <a:t> &amp;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pitchFamily="18" charset="0"/>
                </a:rPr>
                <a:t>                          Training </a:t>
              </a:r>
              <a:r>
                <a:rPr lang="en-US" sz="1200" b="1" dirty="0" err="1" smtClean="0">
                  <a:solidFill>
                    <a:srgbClr val="000000"/>
                  </a:solidFill>
                  <a:cs typeface="Times New Roman" pitchFamily="18" charset="0"/>
                </a:rPr>
                <a:t>Attrites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pitchFamily="18" charset="0"/>
                </a:rPr>
                <a:t> (POCR)</a:t>
              </a:r>
              <a:endParaRPr lang="en-US" sz="1200" b="1" dirty="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2141" name="Rectangle 43"/>
            <p:cNvSpPr>
              <a:spLocks noChangeArrowheads="1"/>
            </p:cNvSpPr>
            <p:nvPr/>
          </p:nvSpPr>
          <p:spPr bwMode="auto">
            <a:xfrm>
              <a:off x="224" y="1432"/>
              <a:ext cx="432" cy="2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2075" tIns="136525" rIns="92075" bIns="136525" anchor="ctr" anchorCtr="1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sz="1000" b="1" dirty="0" smtClean="0">
                  <a:solidFill>
                    <a:srgbClr val="000000"/>
                  </a:solidFill>
                  <a:cs typeface="Times New Roman" pitchFamily="18" charset="0"/>
                </a:rPr>
                <a:t>ON                  </a:t>
              </a:r>
              <a:r>
                <a:rPr lang="en-US" sz="1000" b="1" dirty="0">
                  <a:solidFill>
                    <a:srgbClr val="000000"/>
                  </a:solidFill>
                  <a:cs typeface="Times New Roman" pitchFamily="18" charset="0"/>
                </a:rPr>
                <a:t>RAMP</a:t>
              </a:r>
            </a:p>
          </p:txBody>
        </p:sp>
      </p:grpSp>
      <p:sp>
        <p:nvSpPr>
          <p:cNvPr id="2078" name="AutoShape 44"/>
          <p:cNvSpPr>
            <a:spLocks/>
          </p:cNvSpPr>
          <p:nvPr/>
        </p:nvSpPr>
        <p:spPr bwMode="auto">
          <a:xfrm>
            <a:off x="1219200" y="1743075"/>
            <a:ext cx="152400" cy="509588"/>
          </a:xfrm>
          <a:prstGeom prst="leftBrace">
            <a:avLst>
              <a:gd name="adj1" fmla="val 2821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2080" name="AutoShape 49"/>
          <p:cNvSpPr>
            <a:spLocks noChangeArrowheads="1"/>
          </p:cNvSpPr>
          <p:nvPr/>
        </p:nvSpPr>
        <p:spPr bwMode="auto">
          <a:xfrm>
            <a:off x="6969124" y="3889375"/>
            <a:ext cx="1628775" cy="493713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solidFill>
                  <a:srgbClr val="000000"/>
                </a:solidFill>
                <a:cs typeface="Times New Roman" pitchFamily="18" charset="0"/>
              </a:rPr>
              <a:t>Echelon II or III Reserve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solidFill>
                  <a:srgbClr val="000000"/>
                </a:solidFill>
                <a:cs typeface="Times New Roman" pitchFamily="18" charset="0"/>
              </a:rPr>
              <a:t>Policy/Program Manager/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solidFill>
                  <a:srgbClr val="000000"/>
                </a:solidFill>
                <a:cs typeface="Times New Roman" pitchFamily="18" charset="0"/>
              </a:rPr>
              <a:t>Expeditionary/O6 Command</a:t>
            </a:r>
          </a:p>
        </p:txBody>
      </p:sp>
      <p:sp>
        <p:nvSpPr>
          <p:cNvPr id="2092" name="AutoShape 61"/>
          <p:cNvSpPr>
            <a:spLocks noChangeArrowheads="1"/>
          </p:cNvSpPr>
          <p:nvPr/>
        </p:nvSpPr>
        <p:spPr bwMode="auto">
          <a:xfrm>
            <a:off x="2678113" y="4422775"/>
            <a:ext cx="1919287" cy="23495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1" dirty="0">
                <a:solidFill>
                  <a:srgbClr val="000000"/>
                </a:solidFill>
                <a:cs typeface="Times New Roman" pitchFamily="18" charset="0"/>
              </a:rPr>
              <a:t>SC Masters Program /</a:t>
            </a:r>
            <a:r>
              <a:rPr lang="en-US" sz="800" b="1" dirty="0" err="1">
                <a:solidFill>
                  <a:srgbClr val="000000"/>
                </a:solidFill>
                <a:cs typeface="Times New Roman" pitchFamily="18" charset="0"/>
              </a:rPr>
              <a:t>JPME</a:t>
            </a:r>
            <a:r>
              <a:rPr lang="en-US" sz="800" b="1" dirty="0">
                <a:solidFill>
                  <a:srgbClr val="000000"/>
                </a:solidFill>
                <a:cs typeface="Times New Roman" pitchFamily="18" charset="0"/>
              </a:rPr>
              <a:t> I</a:t>
            </a:r>
          </a:p>
        </p:txBody>
      </p:sp>
      <p:sp>
        <p:nvSpPr>
          <p:cNvPr id="2093" name="AutoShape 62"/>
          <p:cNvSpPr>
            <a:spLocks noChangeArrowheads="1"/>
          </p:cNvSpPr>
          <p:nvPr/>
        </p:nvSpPr>
        <p:spPr bwMode="auto">
          <a:xfrm>
            <a:off x="4659313" y="4422775"/>
            <a:ext cx="1681162" cy="23495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000000"/>
                </a:solidFill>
                <a:cs typeface="Times New Roman" pitchFamily="18" charset="0"/>
              </a:rPr>
              <a:t>JR/SR Svc College/AMP</a:t>
            </a:r>
          </a:p>
        </p:txBody>
      </p:sp>
      <p:grpSp>
        <p:nvGrpSpPr>
          <p:cNvPr id="5145" name="Group 67"/>
          <p:cNvGrpSpPr>
            <a:grpSpLocks/>
          </p:cNvGrpSpPr>
          <p:nvPr/>
        </p:nvGrpSpPr>
        <p:grpSpPr bwMode="auto">
          <a:xfrm>
            <a:off x="76200" y="3322635"/>
            <a:ext cx="8991600" cy="431369"/>
            <a:chOff x="96" y="2736"/>
            <a:chExt cx="5664" cy="501"/>
          </a:xfrm>
        </p:grpSpPr>
        <p:sp>
          <p:nvSpPr>
            <p:cNvPr id="2109" name="Rectangle 68"/>
            <p:cNvSpPr>
              <a:spLocks noChangeArrowheads="1"/>
            </p:cNvSpPr>
            <p:nvPr/>
          </p:nvSpPr>
          <p:spPr bwMode="auto">
            <a:xfrm>
              <a:off x="96" y="2915"/>
              <a:ext cx="566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sz="1200" b="1" dirty="0">
                  <a:solidFill>
                    <a:srgbClr val="000000"/>
                  </a:solidFill>
                </a:rPr>
                <a:t> 0          2          4           6          8         10        12         14        16         18        20         22        24        26        28</a:t>
              </a:r>
            </a:p>
          </p:txBody>
        </p:sp>
        <p:sp>
          <p:nvSpPr>
            <p:cNvPr id="2110" name="Line 69"/>
            <p:cNvSpPr>
              <a:spLocks noChangeShapeType="1"/>
            </p:cNvSpPr>
            <p:nvPr/>
          </p:nvSpPr>
          <p:spPr bwMode="auto">
            <a:xfrm flipV="1">
              <a:off x="199" y="2832"/>
              <a:ext cx="544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11" name="Line 70"/>
            <p:cNvSpPr>
              <a:spLocks noChangeShapeType="1"/>
            </p:cNvSpPr>
            <p:nvPr/>
          </p:nvSpPr>
          <p:spPr bwMode="auto">
            <a:xfrm>
              <a:off x="200" y="2745"/>
              <a:ext cx="0" cy="1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12" name="Line 71"/>
            <p:cNvSpPr>
              <a:spLocks noChangeShapeType="1"/>
            </p:cNvSpPr>
            <p:nvPr/>
          </p:nvSpPr>
          <p:spPr bwMode="auto">
            <a:xfrm>
              <a:off x="2880" y="2738"/>
              <a:ext cx="0" cy="1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13" name="Line 72"/>
            <p:cNvSpPr>
              <a:spLocks noChangeShapeType="1"/>
            </p:cNvSpPr>
            <p:nvPr/>
          </p:nvSpPr>
          <p:spPr bwMode="auto">
            <a:xfrm>
              <a:off x="1152" y="2738"/>
              <a:ext cx="0" cy="1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14" name="Line 73"/>
            <p:cNvSpPr>
              <a:spLocks noChangeShapeType="1"/>
            </p:cNvSpPr>
            <p:nvPr/>
          </p:nvSpPr>
          <p:spPr bwMode="auto">
            <a:xfrm>
              <a:off x="1728" y="2738"/>
              <a:ext cx="0" cy="1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15" name="Line 74"/>
            <p:cNvSpPr>
              <a:spLocks noChangeShapeType="1"/>
            </p:cNvSpPr>
            <p:nvPr/>
          </p:nvSpPr>
          <p:spPr bwMode="auto">
            <a:xfrm>
              <a:off x="2304" y="2738"/>
              <a:ext cx="0" cy="1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16" name="Line 75"/>
            <p:cNvSpPr>
              <a:spLocks noChangeShapeType="1"/>
            </p:cNvSpPr>
            <p:nvPr/>
          </p:nvSpPr>
          <p:spPr bwMode="auto">
            <a:xfrm>
              <a:off x="4608" y="2738"/>
              <a:ext cx="0" cy="1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17" name="Line 76"/>
            <p:cNvSpPr>
              <a:spLocks noChangeShapeType="1"/>
            </p:cNvSpPr>
            <p:nvPr/>
          </p:nvSpPr>
          <p:spPr bwMode="auto">
            <a:xfrm>
              <a:off x="4032" y="2738"/>
              <a:ext cx="0" cy="1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18" name="Line 77"/>
            <p:cNvSpPr>
              <a:spLocks noChangeShapeType="1"/>
            </p:cNvSpPr>
            <p:nvPr/>
          </p:nvSpPr>
          <p:spPr bwMode="auto">
            <a:xfrm>
              <a:off x="3264" y="2738"/>
              <a:ext cx="0" cy="1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19" name="Line 78"/>
            <p:cNvSpPr>
              <a:spLocks noChangeShapeType="1"/>
            </p:cNvSpPr>
            <p:nvPr/>
          </p:nvSpPr>
          <p:spPr bwMode="auto">
            <a:xfrm>
              <a:off x="576" y="2738"/>
              <a:ext cx="0" cy="1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20" name="Line 79"/>
            <p:cNvSpPr>
              <a:spLocks noChangeShapeType="1"/>
            </p:cNvSpPr>
            <p:nvPr/>
          </p:nvSpPr>
          <p:spPr bwMode="auto">
            <a:xfrm>
              <a:off x="3072" y="2738"/>
              <a:ext cx="0" cy="1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21" name="Line 80"/>
            <p:cNvSpPr>
              <a:spLocks noChangeShapeType="1"/>
            </p:cNvSpPr>
            <p:nvPr/>
          </p:nvSpPr>
          <p:spPr bwMode="auto">
            <a:xfrm>
              <a:off x="3456" y="2738"/>
              <a:ext cx="0" cy="1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22" name="Line 81"/>
            <p:cNvSpPr>
              <a:spLocks noChangeShapeType="1"/>
            </p:cNvSpPr>
            <p:nvPr/>
          </p:nvSpPr>
          <p:spPr bwMode="auto">
            <a:xfrm>
              <a:off x="4224" y="2738"/>
              <a:ext cx="0" cy="1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23" name="Line 82"/>
            <p:cNvSpPr>
              <a:spLocks noChangeShapeType="1"/>
            </p:cNvSpPr>
            <p:nvPr/>
          </p:nvSpPr>
          <p:spPr bwMode="auto">
            <a:xfrm>
              <a:off x="3840" y="2738"/>
              <a:ext cx="0" cy="1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24" name="Line 83"/>
            <p:cNvSpPr>
              <a:spLocks noChangeShapeType="1"/>
            </p:cNvSpPr>
            <p:nvPr/>
          </p:nvSpPr>
          <p:spPr bwMode="auto">
            <a:xfrm>
              <a:off x="3648" y="2738"/>
              <a:ext cx="0" cy="1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25" name="Line 84"/>
            <p:cNvSpPr>
              <a:spLocks noChangeShapeType="1"/>
            </p:cNvSpPr>
            <p:nvPr/>
          </p:nvSpPr>
          <p:spPr bwMode="auto">
            <a:xfrm>
              <a:off x="4992" y="2738"/>
              <a:ext cx="0" cy="1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26" name="Line 85"/>
            <p:cNvSpPr>
              <a:spLocks noChangeShapeType="1"/>
            </p:cNvSpPr>
            <p:nvPr/>
          </p:nvSpPr>
          <p:spPr bwMode="auto">
            <a:xfrm>
              <a:off x="4800" y="2738"/>
              <a:ext cx="0" cy="1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27" name="Line 86"/>
            <p:cNvSpPr>
              <a:spLocks noChangeShapeType="1"/>
            </p:cNvSpPr>
            <p:nvPr/>
          </p:nvSpPr>
          <p:spPr bwMode="auto">
            <a:xfrm>
              <a:off x="4416" y="2738"/>
              <a:ext cx="0" cy="1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28" name="Line 87"/>
            <p:cNvSpPr>
              <a:spLocks noChangeShapeType="1"/>
            </p:cNvSpPr>
            <p:nvPr/>
          </p:nvSpPr>
          <p:spPr bwMode="auto">
            <a:xfrm>
              <a:off x="5568" y="2738"/>
              <a:ext cx="0" cy="1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29" name="Line 88"/>
            <p:cNvSpPr>
              <a:spLocks noChangeShapeType="1"/>
            </p:cNvSpPr>
            <p:nvPr/>
          </p:nvSpPr>
          <p:spPr bwMode="auto">
            <a:xfrm>
              <a:off x="5376" y="2738"/>
              <a:ext cx="0" cy="1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30" name="Line 89"/>
            <p:cNvSpPr>
              <a:spLocks noChangeShapeType="1"/>
            </p:cNvSpPr>
            <p:nvPr/>
          </p:nvSpPr>
          <p:spPr bwMode="auto">
            <a:xfrm>
              <a:off x="2112" y="2738"/>
              <a:ext cx="0" cy="1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31" name="Line 90"/>
            <p:cNvSpPr>
              <a:spLocks noChangeShapeType="1"/>
            </p:cNvSpPr>
            <p:nvPr/>
          </p:nvSpPr>
          <p:spPr bwMode="auto">
            <a:xfrm>
              <a:off x="2496" y="2738"/>
              <a:ext cx="0" cy="1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32" name="Line 91"/>
            <p:cNvSpPr>
              <a:spLocks noChangeShapeType="1"/>
            </p:cNvSpPr>
            <p:nvPr/>
          </p:nvSpPr>
          <p:spPr bwMode="auto">
            <a:xfrm>
              <a:off x="2688" y="2738"/>
              <a:ext cx="0" cy="1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33" name="Line 92"/>
            <p:cNvSpPr>
              <a:spLocks noChangeShapeType="1"/>
            </p:cNvSpPr>
            <p:nvPr/>
          </p:nvSpPr>
          <p:spPr bwMode="auto">
            <a:xfrm>
              <a:off x="1344" y="2738"/>
              <a:ext cx="0" cy="1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34" name="Line 93"/>
            <p:cNvSpPr>
              <a:spLocks noChangeShapeType="1"/>
            </p:cNvSpPr>
            <p:nvPr/>
          </p:nvSpPr>
          <p:spPr bwMode="auto">
            <a:xfrm>
              <a:off x="1536" y="2738"/>
              <a:ext cx="0" cy="1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35" name="Line 94"/>
            <p:cNvSpPr>
              <a:spLocks noChangeShapeType="1"/>
            </p:cNvSpPr>
            <p:nvPr/>
          </p:nvSpPr>
          <p:spPr bwMode="auto">
            <a:xfrm>
              <a:off x="1920" y="2738"/>
              <a:ext cx="0" cy="1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36" name="Line 95"/>
            <p:cNvSpPr>
              <a:spLocks noChangeShapeType="1"/>
            </p:cNvSpPr>
            <p:nvPr/>
          </p:nvSpPr>
          <p:spPr bwMode="auto">
            <a:xfrm>
              <a:off x="960" y="2738"/>
              <a:ext cx="0" cy="1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37" name="Line 96"/>
            <p:cNvSpPr>
              <a:spLocks noChangeShapeType="1"/>
            </p:cNvSpPr>
            <p:nvPr/>
          </p:nvSpPr>
          <p:spPr bwMode="auto">
            <a:xfrm>
              <a:off x="768" y="2738"/>
              <a:ext cx="0" cy="1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38" name="Line 97"/>
            <p:cNvSpPr>
              <a:spLocks noChangeShapeType="1"/>
            </p:cNvSpPr>
            <p:nvPr/>
          </p:nvSpPr>
          <p:spPr bwMode="auto">
            <a:xfrm>
              <a:off x="384" y="2738"/>
              <a:ext cx="0" cy="1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39" name="Line 98"/>
            <p:cNvSpPr>
              <a:spLocks noChangeShapeType="1"/>
            </p:cNvSpPr>
            <p:nvPr/>
          </p:nvSpPr>
          <p:spPr bwMode="auto">
            <a:xfrm>
              <a:off x="5184" y="273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</p:grpSp>
      <p:sp>
        <p:nvSpPr>
          <p:cNvPr id="108" name="Rectangle 53"/>
          <p:cNvSpPr>
            <a:spLocks noChangeArrowheads="1"/>
          </p:cNvSpPr>
          <p:nvPr/>
        </p:nvSpPr>
        <p:spPr bwMode="auto">
          <a:xfrm>
            <a:off x="5654674" y="2816225"/>
            <a:ext cx="1093279" cy="4445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i="1" dirty="0">
                <a:solidFill>
                  <a:srgbClr val="000000"/>
                </a:solidFill>
                <a:cs typeface="Times New Roman" pitchFamily="18" charset="0"/>
              </a:rPr>
              <a:t>ADMIN BOARD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i="1" dirty="0">
                <a:solidFill>
                  <a:srgbClr val="000000"/>
                </a:solidFill>
                <a:cs typeface="Times New Roman" pitchFamily="18" charset="0"/>
              </a:rPr>
              <a:t>O-6 COMMAND</a:t>
            </a:r>
          </a:p>
        </p:txBody>
      </p:sp>
      <p:sp>
        <p:nvSpPr>
          <p:cNvPr id="109" name="Rectangle 53"/>
          <p:cNvSpPr>
            <a:spLocks noChangeArrowheads="1"/>
          </p:cNvSpPr>
          <p:nvPr/>
        </p:nvSpPr>
        <p:spPr bwMode="auto">
          <a:xfrm>
            <a:off x="4190999" y="2814638"/>
            <a:ext cx="1114697" cy="4445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i="1" dirty="0">
                <a:solidFill>
                  <a:srgbClr val="000000"/>
                </a:solidFill>
                <a:cs typeface="Times New Roman" pitchFamily="18" charset="0"/>
              </a:rPr>
              <a:t>ADMIN BOARD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i="1" dirty="0">
                <a:solidFill>
                  <a:srgbClr val="000000"/>
                </a:solidFill>
                <a:cs typeface="Times New Roman" pitchFamily="18" charset="0"/>
              </a:rPr>
              <a:t>O-5 OP/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i="1" dirty="0">
                <a:solidFill>
                  <a:srgbClr val="000000"/>
                </a:solidFill>
                <a:cs typeface="Times New Roman" pitchFamily="18" charset="0"/>
              </a:rPr>
              <a:t>COMMAND</a:t>
            </a:r>
          </a:p>
        </p:txBody>
      </p:sp>
      <p:sp>
        <p:nvSpPr>
          <p:cNvPr id="110" name="Rectangle 53"/>
          <p:cNvSpPr>
            <a:spLocks noChangeArrowheads="1"/>
          </p:cNvSpPr>
          <p:nvPr/>
        </p:nvSpPr>
        <p:spPr bwMode="auto">
          <a:xfrm>
            <a:off x="2327275" y="2814638"/>
            <a:ext cx="1123496" cy="4445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i="1" dirty="0">
                <a:solidFill>
                  <a:srgbClr val="000000"/>
                </a:solidFill>
                <a:cs typeface="Times New Roman" pitchFamily="18" charset="0"/>
              </a:rPr>
              <a:t>ADMIN BOARD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i="1" dirty="0">
                <a:solidFill>
                  <a:srgbClr val="000000"/>
                </a:solidFill>
                <a:cs typeface="Times New Roman" pitchFamily="18" charset="0"/>
              </a:rPr>
              <a:t>O-4 NOSC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i="1" dirty="0">
                <a:solidFill>
                  <a:srgbClr val="000000"/>
                </a:solidFill>
                <a:cs typeface="Times New Roman" pitchFamily="18" charset="0"/>
              </a:rPr>
              <a:t>COMMAND</a:t>
            </a:r>
          </a:p>
        </p:txBody>
      </p:sp>
      <p:sp>
        <p:nvSpPr>
          <p:cNvPr id="111" name="Rectangle 53"/>
          <p:cNvSpPr>
            <a:spLocks noChangeArrowheads="1"/>
          </p:cNvSpPr>
          <p:nvPr/>
        </p:nvSpPr>
        <p:spPr bwMode="auto">
          <a:xfrm>
            <a:off x="990599" y="2824163"/>
            <a:ext cx="962025" cy="4445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i="1" dirty="0">
                <a:solidFill>
                  <a:srgbClr val="000000"/>
                </a:solidFill>
                <a:cs typeface="Times New Roman" pitchFamily="18" charset="0"/>
              </a:rPr>
              <a:t>ADMIN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i="1" dirty="0">
                <a:solidFill>
                  <a:srgbClr val="000000"/>
                </a:solidFill>
                <a:cs typeface="Times New Roman" pitchFamily="18" charset="0"/>
              </a:rPr>
              <a:t>BOARD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i="1" dirty="0">
                <a:solidFill>
                  <a:srgbClr val="000000"/>
                </a:solidFill>
                <a:cs typeface="Times New Roman" pitchFamily="18" charset="0"/>
              </a:rPr>
              <a:t>INTERNSHIP</a:t>
            </a:r>
          </a:p>
        </p:txBody>
      </p:sp>
      <p:sp>
        <p:nvSpPr>
          <p:cNvPr id="112" name="Text Box 54"/>
          <p:cNvSpPr txBox="1">
            <a:spLocks noChangeArrowheads="1"/>
          </p:cNvSpPr>
          <p:nvPr/>
        </p:nvSpPr>
        <p:spPr bwMode="auto">
          <a:xfrm>
            <a:off x="130175" y="4589463"/>
            <a:ext cx="7239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0000"/>
                </a:solidFill>
                <a:cs typeface="Times New Roman" pitchFamily="18" charset="0"/>
              </a:rPr>
              <a:t>3107 Principal Lines of Operation with Subspecialty &amp; AQD Alignment</a:t>
            </a:r>
          </a:p>
        </p:txBody>
      </p:sp>
      <p:grpSp>
        <p:nvGrpSpPr>
          <p:cNvPr id="5152" name="Group 55"/>
          <p:cNvGrpSpPr>
            <a:grpSpLocks/>
          </p:cNvGrpSpPr>
          <p:nvPr/>
        </p:nvGrpSpPr>
        <p:grpSpPr bwMode="auto">
          <a:xfrm>
            <a:off x="4659313" y="4941888"/>
            <a:ext cx="2127250" cy="666750"/>
            <a:chOff x="3024" y="3445"/>
            <a:chExt cx="1340" cy="420"/>
          </a:xfrm>
        </p:grpSpPr>
        <p:grpSp>
          <p:nvGrpSpPr>
            <p:cNvPr id="5179" name="Group 56"/>
            <p:cNvGrpSpPr>
              <a:grpSpLocks/>
            </p:cNvGrpSpPr>
            <p:nvPr/>
          </p:nvGrpSpPr>
          <p:grpSpPr bwMode="auto">
            <a:xfrm>
              <a:off x="3024" y="3445"/>
              <a:ext cx="1340" cy="155"/>
              <a:chOff x="2257" y="2160"/>
              <a:chExt cx="3473" cy="395"/>
            </a:xfrm>
          </p:grpSpPr>
          <p:sp>
            <p:nvSpPr>
              <p:cNvPr id="176" name="AutoShape 57"/>
              <p:cNvSpPr>
                <a:spLocks noChangeArrowheads="1"/>
              </p:cNvSpPr>
              <p:nvPr/>
            </p:nvSpPr>
            <p:spPr bwMode="auto">
              <a:xfrm>
                <a:off x="2257" y="2160"/>
                <a:ext cx="3463" cy="366"/>
              </a:xfrm>
              <a:prstGeom prst="flowChartAlternateProcess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77" name="Text Box 58"/>
              <p:cNvSpPr txBox="1">
                <a:spLocks noChangeArrowheads="1"/>
              </p:cNvSpPr>
              <p:nvPr/>
            </p:nvSpPr>
            <p:spPr bwMode="auto">
              <a:xfrm>
                <a:off x="2265" y="2160"/>
                <a:ext cx="3465" cy="3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900" b="1" dirty="0">
                    <a:solidFill>
                      <a:srgbClr val="000000"/>
                    </a:solidFill>
                    <a:cs typeface="Times New Roman" pitchFamily="18" charset="0"/>
                  </a:rPr>
                  <a:t>ACQUISITION MANAGEMENT</a:t>
                </a:r>
                <a:r>
                  <a:rPr lang="en-US" sz="1000" b="1" dirty="0">
                    <a:solidFill>
                      <a:srgbClr val="000000"/>
                    </a:solidFill>
                    <a:cs typeface="Times New Roman" pitchFamily="18" charset="0"/>
                  </a:rPr>
                  <a:t> </a:t>
                </a:r>
              </a:p>
            </p:txBody>
          </p:sp>
        </p:grpSp>
        <p:graphicFrame>
          <p:nvGraphicFramePr>
            <p:cNvPr id="5180" name="Object 59"/>
            <p:cNvGraphicFramePr>
              <a:graphicFrameLocks noChangeAspect="1"/>
            </p:cNvGraphicFramePr>
            <p:nvPr/>
          </p:nvGraphicFramePr>
          <p:xfrm>
            <a:off x="3039" y="3619"/>
            <a:ext cx="1320" cy="2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2" name="Worksheet" r:id="rId4" imgW="1876425" imgH="342900" progId="Excel.Sheet.8">
                    <p:embed/>
                  </p:oleObj>
                </mc:Choice>
                <mc:Fallback>
                  <p:oleObj name="Worksheet" r:id="rId4" imgW="1876425" imgH="342900" progId="Excel.Shee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39" y="3619"/>
                          <a:ext cx="1320" cy="24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153" name="Group 202"/>
          <p:cNvGrpSpPr>
            <a:grpSpLocks/>
          </p:cNvGrpSpPr>
          <p:nvPr/>
        </p:nvGrpSpPr>
        <p:grpSpPr bwMode="auto">
          <a:xfrm>
            <a:off x="2514600" y="4945063"/>
            <a:ext cx="2125663" cy="646112"/>
            <a:chOff x="2590800" y="5029200"/>
            <a:chExt cx="2125663" cy="646113"/>
          </a:xfrm>
        </p:grpSpPr>
        <p:grpSp>
          <p:nvGrpSpPr>
            <p:cNvPr id="5175" name="Group 67"/>
            <p:cNvGrpSpPr>
              <a:grpSpLocks/>
            </p:cNvGrpSpPr>
            <p:nvPr/>
          </p:nvGrpSpPr>
          <p:grpSpPr bwMode="auto">
            <a:xfrm>
              <a:off x="2590800" y="5029200"/>
              <a:ext cx="2105023" cy="233268"/>
              <a:chOff x="2192" y="2208"/>
              <a:chExt cx="3978" cy="297"/>
            </a:xfrm>
          </p:grpSpPr>
          <p:sp>
            <p:nvSpPr>
              <p:cNvPr id="186" name="AutoShape 68"/>
              <p:cNvSpPr>
                <a:spLocks noChangeArrowheads="1"/>
              </p:cNvSpPr>
              <p:nvPr/>
            </p:nvSpPr>
            <p:spPr bwMode="auto">
              <a:xfrm>
                <a:off x="2195" y="2208"/>
                <a:ext cx="3975" cy="289"/>
              </a:xfrm>
              <a:prstGeom prst="flowChartAlternateProcess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7" name="Text Box 69"/>
              <p:cNvSpPr txBox="1">
                <a:spLocks noChangeArrowheads="1"/>
              </p:cNvSpPr>
              <p:nvPr/>
            </p:nvSpPr>
            <p:spPr bwMode="auto">
              <a:xfrm>
                <a:off x="2192" y="2210"/>
                <a:ext cx="3975" cy="2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900" b="1" dirty="0">
                    <a:solidFill>
                      <a:srgbClr val="000000"/>
                    </a:solidFill>
                    <a:cs typeface="Times New Roman" pitchFamily="18" charset="0"/>
                  </a:rPr>
                  <a:t>SUPPLY CHAIN MANAGEMENT </a:t>
                </a:r>
              </a:p>
            </p:txBody>
          </p:sp>
        </p:grpSp>
        <p:graphicFrame>
          <p:nvGraphicFramePr>
            <p:cNvPr id="5176" name="Object 70"/>
            <p:cNvGraphicFramePr>
              <a:graphicFrameLocks noChangeAspect="1"/>
            </p:cNvGraphicFramePr>
            <p:nvPr/>
          </p:nvGraphicFramePr>
          <p:xfrm>
            <a:off x="2601913" y="5300663"/>
            <a:ext cx="2114550" cy="374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3" name="Worksheet" r:id="rId6" imgW="1752600" imgH="333375" progId="Excel.Sheet.8">
                    <p:embed/>
                  </p:oleObj>
                </mc:Choice>
                <mc:Fallback>
                  <p:oleObj name="Worksheet" r:id="rId6" imgW="1752600" imgH="333375" progId="Excel.Shee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01913" y="5300663"/>
                          <a:ext cx="2114550" cy="3746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154" name="Group 71"/>
          <p:cNvGrpSpPr>
            <a:grpSpLocks/>
          </p:cNvGrpSpPr>
          <p:nvPr/>
        </p:nvGrpSpPr>
        <p:grpSpPr bwMode="auto">
          <a:xfrm>
            <a:off x="6888163" y="4945063"/>
            <a:ext cx="1979612" cy="1211262"/>
            <a:chOff x="4093" y="3364"/>
            <a:chExt cx="1247" cy="763"/>
          </a:xfrm>
        </p:grpSpPr>
        <p:grpSp>
          <p:nvGrpSpPr>
            <p:cNvPr id="5171" name="Group 72"/>
            <p:cNvGrpSpPr>
              <a:grpSpLocks/>
            </p:cNvGrpSpPr>
            <p:nvPr/>
          </p:nvGrpSpPr>
          <p:grpSpPr bwMode="auto">
            <a:xfrm>
              <a:off x="4093" y="3364"/>
              <a:ext cx="1238" cy="148"/>
              <a:chOff x="2388" y="2070"/>
              <a:chExt cx="3208" cy="372"/>
            </a:xfrm>
          </p:grpSpPr>
          <p:sp>
            <p:nvSpPr>
              <p:cNvPr id="191" name="AutoShape 73"/>
              <p:cNvSpPr>
                <a:spLocks noChangeArrowheads="1"/>
              </p:cNvSpPr>
              <p:nvPr/>
            </p:nvSpPr>
            <p:spPr bwMode="auto">
              <a:xfrm>
                <a:off x="2388" y="2070"/>
                <a:ext cx="3208" cy="359"/>
              </a:xfrm>
              <a:prstGeom prst="flowChartAlternateProcess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92" name="Text Box 74"/>
              <p:cNvSpPr txBox="1">
                <a:spLocks noChangeArrowheads="1"/>
              </p:cNvSpPr>
              <p:nvPr/>
            </p:nvSpPr>
            <p:spPr bwMode="auto">
              <a:xfrm>
                <a:off x="2388" y="2078"/>
                <a:ext cx="3208" cy="3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900" b="1" dirty="0">
                    <a:solidFill>
                      <a:srgbClr val="000000"/>
                    </a:solidFill>
                    <a:cs typeface="Times New Roman" pitchFamily="18" charset="0"/>
                  </a:rPr>
                  <a:t>SUBSPEC PREFIXES</a:t>
                </a:r>
              </a:p>
            </p:txBody>
          </p:sp>
        </p:grpSp>
        <p:graphicFrame>
          <p:nvGraphicFramePr>
            <p:cNvPr id="5172" name="Object 75"/>
            <p:cNvGraphicFramePr>
              <a:graphicFrameLocks noChangeAspect="1"/>
            </p:cNvGraphicFramePr>
            <p:nvPr/>
          </p:nvGraphicFramePr>
          <p:xfrm>
            <a:off x="4093" y="3542"/>
            <a:ext cx="1247" cy="5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4" name="Worksheet" r:id="rId8" imgW="1762125" imgH="819150" progId="Excel.Sheet.8">
                    <p:embed/>
                  </p:oleObj>
                </mc:Choice>
                <mc:Fallback>
                  <p:oleObj name="Worksheet" r:id="rId8" imgW="1762125" imgH="819150" progId="Excel.Shee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93" y="3542"/>
                          <a:ext cx="1247" cy="5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155" name="Group 192"/>
          <p:cNvGrpSpPr>
            <a:grpSpLocks/>
          </p:cNvGrpSpPr>
          <p:nvPr/>
        </p:nvGrpSpPr>
        <p:grpSpPr bwMode="auto">
          <a:xfrm>
            <a:off x="4657725" y="5645150"/>
            <a:ext cx="2144713" cy="633413"/>
            <a:chOff x="6705600" y="6062243"/>
            <a:chExt cx="2144714" cy="632784"/>
          </a:xfrm>
        </p:grpSpPr>
        <p:grpSp>
          <p:nvGrpSpPr>
            <p:cNvPr id="11" name="Group 77"/>
            <p:cNvGrpSpPr>
              <a:grpSpLocks/>
            </p:cNvGrpSpPr>
            <p:nvPr/>
          </p:nvGrpSpPr>
          <p:grpSpPr bwMode="auto">
            <a:xfrm>
              <a:off x="6705600" y="6062243"/>
              <a:ext cx="2121561" cy="230458"/>
              <a:chOff x="2256" y="2208"/>
              <a:chExt cx="3318" cy="248"/>
            </a:xfrm>
            <a:solidFill>
              <a:srgbClr val="CCECFF"/>
            </a:solidFill>
          </p:grpSpPr>
          <p:sp>
            <p:nvSpPr>
              <p:cNvPr id="196" name="AutoShape 78"/>
              <p:cNvSpPr>
                <a:spLocks noChangeArrowheads="1"/>
              </p:cNvSpPr>
              <p:nvPr/>
            </p:nvSpPr>
            <p:spPr bwMode="auto">
              <a:xfrm>
                <a:off x="2256" y="2208"/>
                <a:ext cx="3318" cy="246"/>
              </a:xfrm>
              <a:prstGeom prst="flowChartAlternateProcess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97" name="Text Box 79"/>
              <p:cNvSpPr txBox="1">
                <a:spLocks noChangeArrowheads="1"/>
              </p:cNvSpPr>
              <p:nvPr/>
            </p:nvSpPr>
            <p:spPr bwMode="auto">
              <a:xfrm>
                <a:off x="2478" y="2208"/>
                <a:ext cx="3047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900" b="1" dirty="0">
                    <a:solidFill>
                      <a:srgbClr val="000000"/>
                    </a:solidFill>
                    <a:cs typeface="Times New Roman" pitchFamily="18" charset="0"/>
                  </a:rPr>
                  <a:t>IA/GSA AQD </a:t>
                </a:r>
              </a:p>
            </p:txBody>
          </p:sp>
        </p:grpSp>
        <p:graphicFrame>
          <p:nvGraphicFramePr>
            <p:cNvPr id="5170" name="Object 45"/>
            <p:cNvGraphicFramePr>
              <a:graphicFrameLocks noChangeAspect="1"/>
            </p:cNvGraphicFramePr>
            <p:nvPr/>
          </p:nvGraphicFramePr>
          <p:xfrm>
            <a:off x="6705601" y="6317202"/>
            <a:ext cx="2144713" cy="377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5" name="Worksheet" r:id="rId10" imgW="1819227" imgH="333542" progId="Excel.Sheet.8">
                    <p:embed/>
                  </p:oleObj>
                </mc:Choice>
                <mc:Fallback>
                  <p:oleObj name="Worksheet" r:id="rId10" imgW="1819227" imgH="333542" progId="Excel.Shee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05601" y="6317202"/>
                          <a:ext cx="2144713" cy="3778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156" name="Group 197"/>
          <p:cNvGrpSpPr>
            <a:grpSpLocks/>
          </p:cNvGrpSpPr>
          <p:nvPr/>
        </p:nvGrpSpPr>
        <p:grpSpPr bwMode="auto">
          <a:xfrm>
            <a:off x="2490788" y="5638800"/>
            <a:ext cx="2143125" cy="649288"/>
            <a:chOff x="4637517" y="5715177"/>
            <a:chExt cx="2143655" cy="649618"/>
          </a:xfrm>
        </p:grpSpPr>
        <p:grpSp>
          <p:nvGrpSpPr>
            <p:cNvPr id="13" name="Group 77"/>
            <p:cNvGrpSpPr>
              <a:grpSpLocks/>
            </p:cNvGrpSpPr>
            <p:nvPr/>
          </p:nvGrpSpPr>
          <p:grpSpPr bwMode="auto">
            <a:xfrm>
              <a:off x="4637517" y="5715177"/>
              <a:ext cx="2124074" cy="232568"/>
              <a:chOff x="2276" y="2206"/>
              <a:chExt cx="4014" cy="293"/>
            </a:xfrm>
            <a:solidFill>
              <a:srgbClr val="CCECFF"/>
            </a:solidFill>
          </p:grpSpPr>
          <p:sp>
            <p:nvSpPr>
              <p:cNvPr id="201" name="AutoShape 78"/>
              <p:cNvSpPr>
                <a:spLocks noChangeArrowheads="1"/>
              </p:cNvSpPr>
              <p:nvPr/>
            </p:nvSpPr>
            <p:spPr bwMode="auto">
              <a:xfrm>
                <a:off x="2316" y="2208"/>
                <a:ext cx="3974" cy="288"/>
              </a:xfrm>
              <a:prstGeom prst="flowChartAlternateProcess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02" name="Text Box 79"/>
              <p:cNvSpPr txBox="1">
                <a:spLocks noChangeArrowheads="1"/>
              </p:cNvSpPr>
              <p:nvPr/>
            </p:nvSpPr>
            <p:spPr bwMode="auto">
              <a:xfrm>
                <a:off x="2276" y="2206"/>
                <a:ext cx="3974" cy="2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900" b="1" dirty="0">
                    <a:solidFill>
                      <a:srgbClr val="000000"/>
                    </a:solidFill>
                    <a:cs typeface="Times New Roman" pitchFamily="18" charset="0"/>
                  </a:rPr>
                  <a:t>OPERATIONAL </a:t>
                </a:r>
                <a:r>
                  <a:rPr lang="en-US" sz="900" b="1" dirty="0" err="1">
                    <a:solidFill>
                      <a:srgbClr val="000000"/>
                    </a:solidFill>
                    <a:cs typeface="Times New Roman" pitchFamily="18" charset="0"/>
                  </a:rPr>
                  <a:t>AQD</a:t>
                </a:r>
                <a:r>
                  <a:rPr lang="en-US" sz="900" b="1" dirty="0">
                    <a:solidFill>
                      <a:srgbClr val="000000"/>
                    </a:solidFill>
                    <a:cs typeface="Times New Roman" pitchFamily="18" charset="0"/>
                  </a:rPr>
                  <a:t> </a:t>
                </a:r>
              </a:p>
            </p:txBody>
          </p:sp>
        </p:grpSp>
        <p:graphicFrame>
          <p:nvGraphicFramePr>
            <p:cNvPr id="5168" name="Object 77"/>
            <p:cNvGraphicFramePr>
              <a:graphicFrameLocks noChangeAspect="1"/>
            </p:cNvGraphicFramePr>
            <p:nvPr/>
          </p:nvGraphicFramePr>
          <p:xfrm>
            <a:off x="4660272" y="5986970"/>
            <a:ext cx="2120900" cy="377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6" name="Worksheet" r:id="rId12" imgW="2228779" imgH="333542" progId="Excel.Sheet.8">
                    <p:embed/>
                  </p:oleObj>
                </mc:Choice>
                <mc:Fallback>
                  <p:oleObj name="Worksheet" r:id="rId12" imgW="2228779" imgH="333542" progId="Excel.Shee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60272" y="5986970"/>
                          <a:ext cx="2120900" cy="3778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157" name="Group 207"/>
          <p:cNvGrpSpPr>
            <a:grpSpLocks/>
          </p:cNvGrpSpPr>
          <p:nvPr/>
        </p:nvGrpSpPr>
        <p:grpSpPr bwMode="auto">
          <a:xfrm>
            <a:off x="184150" y="4939428"/>
            <a:ext cx="2178050" cy="1609010"/>
            <a:chOff x="260349" y="5020388"/>
            <a:chExt cx="2178051" cy="1609012"/>
          </a:xfrm>
        </p:grpSpPr>
        <p:graphicFrame>
          <p:nvGraphicFramePr>
            <p:cNvPr id="5164" name="Object 66"/>
            <p:cNvGraphicFramePr>
              <a:graphicFrameLocks noChangeAspect="1"/>
            </p:cNvGraphicFramePr>
            <p:nvPr/>
          </p:nvGraphicFramePr>
          <p:xfrm>
            <a:off x="280987" y="5318123"/>
            <a:ext cx="2157413" cy="13112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7" name="Worksheet" r:id="rId14" imgW="1924240" imgH="1143143" progId="Excel.Sheet.8">
                    <p:embed/>
                  </p:oleObj>
                </mc:Choice>
                <mc:Fallback>
                  <p:oleObj name="Worksheet" r:id="rId14" imgW="1924240" imgH="1143143" progId="Excel.Shee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0987" y="5318123"/>
                          <a:ext cx="2157413" cy="131127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6" name="AutoShape 64"/>
            <p:cNvSpPr>
              <a:spLocks noChangeArrowheads="1"/>
            </p:cNvSpPr>
            <p:nvPr/>
          </p:nvSpPr>
          <p:spPr bwMode="auto">
            <a:xfrm>
              <a:off x="261937" y="5037135"/>
              <a:ext cx="2176463" cy="227013"/>
            </a:xfrm>
            <a:prstGeom prst="flowChartAlternateProcess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b="1">
                <a:solidFill>
                  <a:srgbClr val="000000"/>
                </a:solidFill>
              </a:endParaRPr>
            </a:p>
          </p:txBody>
        </p:sp>
        <p:sp>
          <p:nvSpPr>
            <p:cNvPr id="207" name="Text Box 65"/>
            <p:cNvSpPr txBox="1">
              <a:spLocks noChangeArrowheads="1"/>
            </p:cNvSpPr>
            <p:nvPr/>
          </p:nvSpPr>
          <p:spPr bwMode="auto">
            <a:xfrm>
              <a:off x="260349" y="5020388"/>
              <a:ext cx="181652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b="1" dirty="0">
                  <a:solidFill>
                    <a:srgbClr val="000000"/>
                  </a:solidFill>
                  <a:cs typeface="Times New Roman" pitchFamily="18" charset="0"/>
                </a:rPr>
                <a:t>   </a:t>
              </a:r>
              <a:r>
                <a:rPr lang="en-US" sz="900" b="1" dirty="0">
                  <a:solidFill>
                    <a:srgbClr val="000000"/>
                  </a:solidFill>
                  <a:cs typeface="Times New Roman" pitchFamily="18" charset="0"/>
                </a:rPr>
                <a:t>OPERATIONAL LOGISTICS </a:t>
              </a:r>
            </a:p>
          </p:txBody>
        </p:sp>
      </p:grpSp>
      <p:sp>
        <p:nvSpPr>
          <p:cNvPr id="209" name="Text Box 114"/>
          <p:cNvSpPr txBox="1">
            <a:spLocks noChangeArrowheads="1"/>
          </p:cNvSpPr>
          <p:nvPr/>
        </p:nvSpPr>
        <p:spPr bwMode="auto">
          <a:xfrm>
            <a:off x="776288" y="3586163"/>
            <a:ext cx="2019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0000"/>
                </a:solidFill>
                <a:cs typeface="Times New Roman" pitchFamily="18" charset="0"/>
              </a:rPr>
              <a:t>Typical Billets</a:t>
            </a:r>
          </a:p>
        </p:txBody>
      </p:sp>
      <p:sp>
        <p:nvSpPr>
          <p:cNvPr id="3" name="Oval 2"/>
          <p:cNvSpPr/>
          <p:nvPr/>
        </p:nvSpPr>
        <p:spPr>
          <a:xfrm>
            <a:off x="2352674" y="5645151"/>
            <a:ext cx="4433889" cy="8503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241300" y="3836987"/>
            <a:ext cx="2581275" cy="4984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532064" y="4383088"/>
            <a:ext cx="2132150" cy="2762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20688" y="4383088"/>
            <a:ext cx="2111375" cy="2762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99" name="Rectangle 2"/>
          <p:cNvSpPr txBox="1">
            <a:spLocks noChangeArrowheads="1"/>
          </p:cNvSpPr>
          <p:nvPr/>
        </p:nvSpPr>
        <p:spPr>
          <a:xfrm>
            <a:off x="1438274" y="327660"/>
            <a:ext cx="7251699" cy="872490"/>
          </a:xfrm>
          <a:prstGeom prst="rect">
            <a:avLst/>
          </a:prstGeom>
        </p:spPr>
        <p:txBody>
          <a:bodyPr/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kern="0" dirty="0" smtClean="0">
                <a:solidFill>
                  <a:srgbClr val="A500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SUPPLY CORPS (3107)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200" b="1" dirty="0" smtClean="0">
                <a:solidFill>
                  <a:srgbClr val="A500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CAREER PATH</a:t>
            </a:r>
            <a:endParaRPr lang="en-US" sz="3600" b="1" i="1" kern="0" dirty="0">
              <a:solidFill>
                <a:srgbClr val="A5002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520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med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med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10f1aa0a-179b-49cb-8a72-3a924897e106">STHYQZMEZ5WQ-435932314-76</_dlc_DocId>
    <_dlc_DocIdUrl xmlns="10f1aa0a-179b-49cb-8a72-3a924897e106">
      <Url>http://open-web-1b-z1/bupers-npc/officer/Detailing/fulltimesupport/_layouts/DocIdRedir.aspx?ID=STHYQZMEZ5WQ-435932314-76</Url>
      <Description>STHYQZMEZ5WQ-435932314-76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F99BD759055447A2BC9F6A3E685105" ma:contentTypeVersion="2" ma:contentTypeDescription="Create a new document." ma:contentTypeScope="" ma:versionID="ce51c0fd1b0794b986322c12678e9c69">
  <xsd:schema xmlns:xsd="http://www.w3.org/2001/XMLSchema" xmlns:xs="http://www.w3.org/2001/XMLSchema" xmlns:p="http://schemas.microsoft.com/office/2006/metadata/properties" xmlns:ns1="http://schemas.microsoft.com/sharepoint/v3" xmlns:ns2="10f1aa0a-179b-49cb-8a72-3a924897e106" targetNamespace="http://schemas.microsoft.com/office/2006/metadata/properties" ma:root="true" ma:fieldsID="caf4e9299edb4fa8ee2d743c116403eb" ns1:_="" ns2:_="">
    <xsd:import namespace="http://schemas.microsoft.com/sharepoint/v3"/>
    <xsd:import namespace="10f1aa0a-179b-49cb-8a72-3a924897e10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f1aa0a-179b-49cb-8a72-3a924897e106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8AFA20E-3127-4D44-A83C-830C638A9E3A}"/>
</file>

<file path=customXml/itemProps2.xml><?xml version="1.0" encoding="utf-8"?>
<ds:datastoreItem xmlns:ds="http://schemas.openxmlformats.org/officeDocument/2006/customXml" ds:itemID="{B57455EA-07CE-4CEA-AF29-A3C7AEFFF299}"/>
</file>

<file path=customXml/itemProps3.xml><?xml version="1.0" encoding="utf-8"?>
<ds:datastoreItem xmlns:ds="http://schemas.openxmlformats.org/officeDocument/2006/customXml" ds:itemID="{881AD573-4A05-4668-BB1B-7DF8276ADC93}"/>
</file>

<file path=customXml/itemProps4.xml><?xml version="1.0" encoding="utf-8"?>
<ds:datastoreItem xmlns:ds="http://schemas.openxmlformats.org/officeDocument/2006/customXml" ds:itemID="{1ED63E61-3778-4ED1-BAB8-C33232F37824}"/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171</Words>
  <Application>Microsoft Office PowerPoint</Application>
  <PresentationFormat>On-screen Show (4:3)</PresentationFormat>
  <Paragraphs>50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Default Design</vt:lpstr>
      <vt:lpstr>Worksheet</vt:lpstr>
      <vt:lpstr>PowerPoint Presentation</vt:lpstr>
    </vt:vector>
  </TitlesOfParts>
  <Company>NMCI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Hazlett, John C CDR PERS, PERS-92</dc:creator>
  <cp:lastModifiedBy>reginal.l.williams2</cp:lastModifiedBy>
  <cp:revision>19</cp:revision>
  <dcterms:created xsi:type="dcterms:W3CDTF">2015-09-15T14:34:41Z</dcterms:created>
  <dcterms:modified xsi:type="dcterms:W3CDTF">2015-11-06T18:58:09Z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0x010100E0F99BD759055447A2BC9F6A3E685105</vt:lpwstr>
  </property>
  <property fmtid="{D5CDD505-2E9C-101B-9397-08002B2CF9AE}" pid="3" name="Order">
    <vt:r8>7600</vt:r8>
  </property>
  <property fmtid="{D5CDD505-2E9C-101B-9397-08002B2CF9AE}" pid="4" name="_dlc_DocIdItemGuid">
    <vt:lpwstr>3e0c3f3b-8f83-499a-82c4-40b79d0f0ed3</vt:lpwstr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